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x7ZVhM+rhzi0H8EDC09aZJ8NJ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outlineViewPr>
    <p:cViewPr>
      <p:scale>
        <a:sx n="33" d="100"/>
        <a:sy n="33" d="100"/>
      </p:scale>
      <p:origin x="0" y="-56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5d5ef459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355d5ef45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5d5ef4594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355d5ef459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5073ae30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g305073ae30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5073ae30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305073ae30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5073ae30c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305073ae30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5073ae30c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305073ae30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5073ae3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g305073ae3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"/>
          <p:cNvSpPr/>
          <p:nvPr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pic>
        <p:nvPicPr>
          <p:cNvPr id="13" name="Google Shape;13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3"/>
          <p:cNvSpPr/>
          <p:nvPr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Store-Sales-Analysis-1955947f86aa80ffb562da77a4befbfc?pvs=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4FACA7-3281-725D-3416-4661D5DDEA18}"/>
              </a:ext>
            </a:extLst>
          </p:cNvPr>
          <p:cNvGrpSpPr/>
          <p:nvPr/>
        </p:nvGrpSpPr>
        <p:grpSpPr>
          <a:xfrm>
            <a:off x="740923" y="2242350"/>
            <a:ext cx="3211749" cy="3717015"/>
            <a:chOff x="466902" y="2469924"/>
            <a:chExt cx="2837542" cy="346798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9D54D7A-FD0D-2E9A-A458-DC85D2745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02" y="2586507"/>
              <a:ext cx="2837542" cy="292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blue button with white text">
              <a:extLst>
                <a:ext uri="{FF2B5EF4-FFF2-40B4-BE49-F238E27FC236}">
                  <a16:creationId xmlns:a16="http://schemas.microsoft.com/office/drawing/2014/main" id="{825CD4D2-1FBA-4F7C-EF7A-8F24545FC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086" y="2469924"/>
              <a:ext cx="2774388" cy="3467986"/>
            </a:xfrm>
            <a:prstGeom prst="rect">
              <a:avLst/>
            </a:prstGeom>
          </p:spPr>
        </p:pic>
      </p:grpSp>
      <p:sp>
        <p:nvSpPr>
          <p:cNvPr id="105" name="Google Shape;105;p6"/>
          <p:cNvSpPr txBox="1">
            <a:spLocks noGrp="1"/>
          </p:cNvSpPr>
          <p:nvPr>
            <p:ph type="ctrTitle"/>
          </p:nvPr>
        </p:nvSpPr>
        <p:spPr>
          <a:xfrm>
            <a:off x="1524000" y="1122372"/>
            <a:ext cx="9144000" cy="102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Store Sales Analysis</a:t>
            </a:r>
            <a:endParaRPr sz="55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  <a:endParaRPr dirty="0"/>
          </a:p>
        </p:txBody>
      </p:sp>
      <p:sp>
        <p:nvSpPr>
          <p:cNvPr id="109" name="Google Shape;10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10" name="Google Shape;110;p6" title="downloa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 title="Dark analytics-br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700" y="3116450"/>
            <a:ext cx="3774300" cy="25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05" name="Google Shape;205;p11" title="downlo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artoon of a bear">
            <a:extLst>
              <a:ext uri="{FF2B5EF4-FFF2-40B4-BE49-F238E27FC236}">
                <a16:creationId xmlns:a16="http://schemas.microsoft.com/office/drawing/2014/main" id="{913747FD-96BA-F8CB-1697-B4286BEFE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39" y="1047750"/>
            <a:ext cx="653415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5d5ef4594_0_0"/>
          <p:cNvSpPr txBox="1">
            <a:spLocks noGrp="1"/>
          </p:cNvSpPr>
          <p:nvPr>
            <p:ph type="ctrTitle"/>
          </p:nvPr>
        </p:nvSpPr>
        <p:spPr>
          <a:xfrm>
            <a:off x="4533086" y="564888"/>
            <a:ext cx="2868377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32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Project Idea</a:t>
            </a:r>
            <a:endParaRPr sz="32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g355d5ef4594_0_0"/>
          <p:cNvSpPr txBox="1">
            <a:spLocks noGrp="1"/>
          </p:cNvSpPr>
          <p:nvPr>
            <p:ph type="subTitle" idx="1"/>
          </p:nvPr>
        </p:nvSpPr>
        <p:spPr>
          <a:xfrm>
            <a:off x="319650" y="1209275"/>
            <a:ext cx="8620069" cy="418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8993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7954"/>
              </a:buClr>
              <a:buSzPts val="2184"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Brief Description</a:t>
            </a:r>
            <a:b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</a:br>
            <a:endParaRPr lang="en-US"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8993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7954"/>
              </a:buClr>
              <a:buSzPts val="2184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Sales data contains orders, customers, products, and regions—but extracting insights is challenging:</a:t>
            </a:r>
          </a:p>
          <a:p>
            <a:pPr marL="37568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7954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37568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Times New Roman"/>
                <a:cs typeface="Times New Roman"/>
                <a:sym typeface="Times New Roman"/>
              </a:rPr>
              <a:t>Identify trends: Top-performing categories and seasonal patterns</a:t>
            </a:r>
          </a:p>
          <a:p>
            <a:pPr marL="26138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Times New Roman"/>
              <a:cs typeface="Times New Roman"/>
              <a:sym typeface="Times New Roman"/>
            </a:endParaRPr>
          </a:p>
          <a:p>
            <a:pPr marL="375680" indent="-285750" algn="l">
              <a:lnSpc>
                <a:spcPct val="110000"/>
              </a:lnSpc>
              <a:spcBef>
                <a:spcPts val="0"/>
              </a:spcBef>
              <a:buClrTx/>
              <a:buSzPct val="110000"/>
              <a:buFont typeface="Arial" panose="020B0604020202020204" pitchFamily="34" charset="0"/>
              <a:buChar char="•"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Times New Roman"/>
                <a:cs typeface="Times New Roman"/>
                <a:sym typeface="Times New Roman"/>
              </a:rPr>
              <a:t>Understand performance: Customer segments and regional variations</a:t>
            </a:r>
          </a:p>
          <a:p>
            <a:pPr marL="261380" indent="-171450" algn="l">
              <a:lnSpc>
                <a:spcPct val="110000"/>
              </a:lnSpc>
              <a:spcBef>
                <a:spcPts val="0"/>
              </a:spcBef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Times New Roman"/>
              <a:cs typeface="Times New Roman"/>
              <a:sym typeface="Times New Roman"/>
            </a:endParaRPr>
          </a:p>
          <a:p>
            <a:pPr marL="375680" indent="-285750" algn="l">
              <a:lnSpc>
                <a:spcPct val="110000"/>
              </a:lnSpc>
              <a:spcBef>
                <a:spcPts val="0"/>
              </a:spcBef>
              <a:buClrTx/>
              <a:buSzPct val="110000"/>
              <a:buFont typeface="Arial" panose="020B0604020202020204" pitchFamily="34" charset="0"/>
              <a:buChar char="•"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Times New Roman"/>
                <a:cs typeface="Times New Roman"/>
                <a:sym typeface="Times New Roman"/>
              </a:rPr>
              <a:t>Optimize decisions: Inventory, marketing, and resource allocation</a:t>
            </a: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7954"/>
              </a:buClr>
              <a:buSzPts val="2200"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Overview of the Proposed Solution</a:t>
            </a: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7954"/>
              </a:buClr>
              <a:buSzPts val="2200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A data-driven dashboard will be developed to:</a:t>
            </a:r>
          </a:p>
          <a:p>
            <a:pPr marL="3746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Visualize Key Metrics: Sales, profits, and customer behavior.</a:t>
            </a:r>
          </a:p>
          <a:p>
            <a:pPr marL="3746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Analyze Trends: Time-based patterns, product performance, and regional comparisons.</a:t>
            </a:r>
            <a:endParaRPr lang="ar-EG"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88900" lvl="0" indent="0" algn="l" rtl="0">
              <a:spcBef>
                <a:spcPts val="1000"/>
              </a:spcBef>
              <a:spcAft>
                <a:spcPts val="0"/>
              </a:spcAft>
              <a:buClr>
                <a:srgbClr val="047954"/>
              </a:buClr>
              <a:buSzPts val="2200"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Unique value proposition</a:t>
            </a:r>
          </a:p>
          <a:p>
            <a:pPr marL="3746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Interactive Insights: Dynamic filters (region/category/time period)</a:t>
            </a:r>
          </a:p>
          <a:p>
            <a:pPr marL="3746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User-Friendly Design: Intuitive for all stakeholders.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g355d5ef4594_0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  <a:endParaRPr dirty="0"/>
          </a:p>
        </p:txBody>
      </p:sp>
      <p:sp>
        <p:nvSpPr>
          <p:cNvPr id="119" name="Google Shape;119;g355d5ef4594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Google Shape;205;p11" title="download.png">
            <a:extLst>
              <a:ext uri="{FF2B5EF4-FFF2-40B4-BE49-F238E27FC236}">
                <a16:creationId xmlns:a16="http://schemas.microsoft.com/office/drawing/2014/main" id="{77DDAAB2-1A03-16E3-148B-90EDB11B2E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83BD170-7CAB-CB5E-D73B-6375E77D6AFC}"/>
              </a:ext>
            </a:extLst>
          </p:cNvPr>
          <p:cNvGrpSpPr/>
          <p:nvPr/>
        </p:nvGrpSpPr>
        <p:grpSpPr>
          <a:xfrm>
            <a:off x="9358009" y="1658878"/>
            <a:ext cx="1995791" cy="2825573"/>
            <a:chOff x="9148636" y="1303505"/>
            <a:chExt cx="2205163" cy="3035031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59B85437-EDE4-6CBC-D994-6357959FA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8636" y="1303505"/>
              <a:ext cx="2205163" cy="303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Text Photography Question Interrogation Communication Stock Transparent ...">
              <a:extLst>
                <a:ext uri="{FF2B5EF4-FFF2-40B4-BE49-F238E27FC236}">
                  <a16:creationId xmlns:a16="http://schemas.microsoft.com/office/drawing/2014/main" id="{C7D79D3D-30A8-FBCE-EB7C-A2103CCAC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0236" y="1425590"/>
              <a:ext cx="2055740" cy="2805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  <a:endParaRPr dirty="0"/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28" name="Google Shape;128;p7" title="downlo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614849" y="1339266"/>
            <a:ext cx="6948832" cy="49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>
                <a:latin typeface="+mn-lt"/>
              </a:rPr>
              <a:t>KPI Cards: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Total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Total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Total Customers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b="1" dirty="0">
                <a:latin typeface="+mn-lt"/>
              </a:rPr>
              <a:t>Sales Overview Panel: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Line/Area chart showing sales trends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+mn-lt"/>
            </a:endParaRPr>
          </a:p>
          <a:p>
            <a:r>
              <a:rPr lang="en-GB" sz="1600" b="1" dirty="0">
                <a:latin typeface="+mn-lt"/>
              </a:rPr>
              <a:t> Product Insights Section: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Bar Chart: Top 5 Customers and Top 5 Sub-Categories by total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Bar Chart: Sales by Sub-category (filtered by selected month).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Bar Chart: Top 12 Cities by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latin typeface="+mn-lt"/>
            </a:endParaRPr>
          </a:p>
          <a:p>
            <a:r>
              <a:rPr lang="en-GB" sz="1600" b="1" dirty="0">
                <a:latin typeface="+mn-lt"/>
              </a:rPr>
              <a:t>Customer </a:t>
            </a:r>
            <a:r>
              <a:rPr lang="en-GB" sz="1600" b="1" dirty="0" err="1">
                <a:latin typeface="+mn-lt"/>
              </a:rPr>
              <a:t>Behavior</a:t>
            </a:r>
            <a:endParaRPr lang="en-GB" sz="16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Sales by time of day/day of week.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+mn-lt"/>
            </a:endParaRPr>
          </a:p>
          <a:p>
            <a:r>
              <a:rPr lang="en-GB" sz="1600" b="1" dirty="0">
                <a:latin typeface="+mn-lt"/>
              </a:rPr>
              <a:t>Slicers Sidebar: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Month (e.g., dropdown or horizontal slicer for easier time navigation)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Sub-category (to drill down into specific product groupings)</a:t>
            </a:r>
          </a:p>
        </p:txBody>
      </p:sp>
      <p:sp>
        <p:nvSpPr>
          <p:cNvPr id="139" name="Google Shape;139;p7"/>
          <p:cNvSpPr txBox="1">
            <a:spLocks noGrp="1"/>
          </p:cNvSpPr>
          <p:nvPr>
            <p:ph type="ctrTitle" idx="4294967295"/>
          </p:nvPr>
        </p:nvSpPr>
        <p:spPr>
          <a:xfrm>
            <a:off x="4241260" y="596300"/>
            <a:ext cx="4202349" cy="49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Arial"/>
              <a:buNone/>
            </a:pPr>
            <a:r>
              <a:rPr lang="en-US" sz="32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Project Wireframe </a:t>
            </a:r>
            <a:endParaRPr sz="32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5d5ef4594_0_38"/>
          <p:cNvSpPr txBox="1">
            <a:spLocks noGrp="1"/>
          </p:cNvSpPr>
          <p:nvPr>
            <p:ph type="ctrTitle"/>
          </p:nvPr>
        </p:nvSpPr>
        <p:spPr>
          <a:xfrm>
            <a:off x="3581400" y="603800"/>
            <a:ext cx="4755203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32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End Users + Features</a:t>
            </a:r>
            <a:endParaRPr sz="32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g355d5ef4594_0_38"/>
          <p:cNvSpPr txBox="1">
            <a:spLocks noGrp="1"/>
          </p:cNvSpPr>
          <p:nvPr>
            <p:ph type="subTitle" idx="1"/>
          </p:nvPr>
        </p:nvSpPr>
        <p:spPr>
          <a:xfrm>
            <a:off x="505837" y="1067901"/>
            <a:ext cx="7957227" cy="436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</a:b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End Users (Primary Personas)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Sales Managers: Monitor performance, detect trends, and set targets</a:t>
            </a:r>
            <a:endParaRPr lang="en-GB"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Business Owners: Make data-driven decisions to increase revenue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Data Analysts: Extract insights , visualize KPIs, and report findings</a:t>
            </a:r>
            <a:endParaRPr lang="en-US"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Key Features: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Interactive Dashboards – Visualize sales trends, top products, and regions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Real-time Sales Tracking – Monitor live performance and inventory movement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Predictive Analytics – Forecast future sales and demand</a:t>
            </a:r>
          </a:p>
          <a:p>
            <a:pPr marL="0" indent="0" algn="l"/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How the Features Meet User Needs:</a:t>
            </a:r>
            <a:endParaRPr lang="en-GB"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Interactive dashboards allow sales managers to monitor key performance indicators in real-time For data analysts, automated reporting tools save time and reduce errors by eliminating the need for manual data processing</a:t>
            </a:r>
            <a:endParaRPr lang="en-GB" sz="1600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355d5ef4594_0_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  <a:endParaRPr dirty="0"/>
          </a:p>
        </p:txBody>
      </p:sp>
      <p:sp>
        <p:nvSpPr>
          <p:cNvPr id="147" name="Google Shape;147;g355d5ef4594_0_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5" name="Google Shape;205;p11" title="download.png">
            <a:extLst>
              <a:ext uri="{FF2B5EF4-FFF2-40B4-BE49-F238E27FC236}">
                <a16:creationId xmlns:a16="http://schemas.microsoft.com/office/drawing/2014/main" id="{6587FC08-3AEF-D1B5-9E75-86850908D3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A8AD04A-70D0-BC0A-78CF-37A261CC8C4A}"/>
              </a:ext>
            </a:extLst>
          </p:cNvPr>
          <p:cNvGrpSpPr/>
          <p:nvPr/>
        </p:nvGrpSpPr>
        <p:grpSpPr>
          <a:xfrm>
            <a:off x="8579333" y="1818469"/>
            <a:ext cx="2774467" cy="1939798"/>
            <a:chOff x="8258783" y="2081115"/>
            <a:chExt cx="2774467" cy="1939798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FE6DB17-B05F-7F79-AA80-84ED31094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783" y="2081115"/>
              <a:ext cx="2774467" cy="193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End User Definition - What is a program's end user?">
              <a:extLst>
                <a:ext uri="{FF2B5EF4-FFF2-40B4-BE49-F238E27FC236}">
                  <a16:creationId xmlns:a16="http://schemas.microsoft.com/office/drawing/2014/main" id="{A91462AD-D103-1941-B296-CF07D942C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7695" y="2161860"/>
              <a:ext cx="2696647" cy="1797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5073ae30c_0_35"/>
          <p:cNvSpPr txBox="1">
            <a:spLocks noGrp="1"/>
          </p:cNvSpPr>
          <p:nvPr>
            <p:ph type="ctrTitle"/>
          </p:nvPr>
        </p:nvSpPr>
        <p:spPr>
          <a:xfrm>
            <a:off x="4523362" y="545434"/>
            <a:ext cx="311285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32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Data Structure</a:t>
            </a:r>
            <a:endParaRPr sz="32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g305073ae30c_0_35"/>
          <p:cNvSpPr txBox="1">
            <a:spLocks noGrp="1"/>
          </p:cNvSpPr>
          <p:nvPr>
            <p:ph type="subTitle" idx="1"/>
          </p:nvPr>
        </p:nvSpPr>
        <p:spPr>
          <a:xfrm>
            <a:off x="319650" y="1209275"/>
            <a:ext cx="8290950" cy="387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Database Architecture </a:t>
            </a:r>
            <a:endParaRPr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  <a:ea typeface="Times New Roman"/>
                <a:cs typeface="Times New Roman"/>
                <a:sym typeface="Times New Roman"/>
              </a:rPr>
              <a:t>Source: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XLS file (9800 record x 18 columns)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  <a:ea typeface="Times New Roman"/>
                <a:cs typeface="Times New Roman"/>
                <a:sym typeface="Times New Roman"/>
              </a:rPr>
              <a:t>Type: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Relational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  <a:ea typeface="Times New Roman"/>
                <a:cs typeface="Times New Roman"/>
                <a:sym typeface="Times New Roman"/>
              </a:rPr>
              <a:t>Balanced Dataset: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Well-distributed across categories and regions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  <a:ea typeface="Times New Roman"/>
                <a:cs typeface="Times New Roman"/>
                <a:sym typeface="Times New Roman"/>
              </a:rPr>
              <a:t>Data Types:</a:t>
            </a: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 Mixed types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Techniques Used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Descriptive statistics for summarization.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Data cleaning (e.g., handling missing values).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Exploratory analysis for trends and relationships among features.</a:t>
            </a:r>
          </a:p>
        </p:txBody>
      </p:sp>
      <p:sp>
        <p:nvSpPr>
          <p:cNvPr id="155" name="Google Shape;155;g305073ae30c_0_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  <a:endParaRPr dirty="0"/>
          </a:p>
        </p:txBody>
      </p:sp>
      <p:sp>
        <p:nvSpPr>
          <p:cNvPr id="156" name="Google Shape;156;g305073ae30c_0_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Google Shape;205;p11" title="download.png">
            <a:extLst>
              <a:ext uri="{FF2B5EF4-FFF2-40B4-BE49-F238E27FC236}">
                <a16:creationId xmlns:a16="http://schemas.microsoft.com/office/drawing/2014/main" id="{81A91D78-862D-A0F9-CCFB-E4F6813580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05073ae30c_0_12" title="Data report-br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212" y="1209250"/>
            <a:ext cx="3367392" cy="3263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5073ae30c_0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  <a:endParaRPr dirty="0"/>
          </a:p>
        </p:txBody>
      </p:sp>
      <p:sp>
        <p:nvSpPr>
          <p:cNvPr id="163" name="Google Shape;163;g305073ae30c_0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5" name="Google Shape;165;g305073ae30c_0_12"/>
          <p:cNvSpPr txBox="1"/>
          <p:nvPr/>
        </p:nvSpPr>
        <p:spPr>
          <a:xfrm>
            <a:off x="528498" y="1182203"/>
            <a:ext cx="6348958" cy="42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Programming Languages</a:t>
            </a:r>
          </a:p>
          <a:p>
            <a:pPr marL="285750" indent="-285750">
              <a:spcBef>
                <a:spcPts val="1000"/>
              </a:spcBef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Python: </a:t>
            </a:r>
            <a:r>
              <a:rPr lang="en-US" sz="16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Used for data preprocessing, transformation, and Exploratory Data Analysis (EDA)</a:t>
            </a:r>
          </a:p>
          <a:p>
            <a:pPr marL="285750" indent="-285750">
              <a:spcBef>
                <a:spcPts val="1000"/>
              </a:spcBef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SQL: </a:t>
            </a:r>
            <a:r>
              <a:rPr lang="en-US" sz="16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Employed to query structured data and extract relevant subsets</a:t>
            </a:r>
          </a:p>
          <a:p>
            <a:pPr marL="285750" indent="-285750">
              <a:spcBef>
                <a:spcPts val="1000"/>
              </a:spcBef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DAX (Data Analysis Expressions): </a:t>
            </a:r>
            <a:r>
              <a:rPr lang="en-US" sz="16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Used within Power BI to create dynamic and custom metrics (KPIs, calculated columns)</a:t>
            </a:r>
            <a:endParaRPr lang="en-US" sz="1600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Tools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Power BI </a:t>
            </a:r>
            <a:r>
              <a:rPr lang="en-US" sz="16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(Dashboarding): </a:t>
            </a:r>
            <a:r>
              <a:rPr lang="en-GB" sz="1600" dirty="0">
                <a:latin typeface="+mn-lt"/>
              </a:rPr>
              <a:t>Core tool for building interactive dashboards, visualizing trends, and presenting insights to stakeholders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b="1" dirty="0"/>
              <a:t>Kaggle Notebook:</a:t>
            </a:r>
            <a:r>
              <a:rPr lang="en-GB" sz="1600" dirty="0"/>
              <a:t> Used as a collaborative environment for initial data exploration, scripting, and sharing analysis work</a:t>
            </a:r>
            <a:endParaRPr sz="16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305073ae30c_0_12"/>
          <p:cNvSpPr txBox="1"/>
          <p:nvPr/>
        </p:nvSpPr>
        <p:spPr>
          <a:xfrm>
            <a:off x="2003899" y="505125"/>
            <a:ext cx="849224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Programming Languages + Frameworks</a:t>
            </a:r>
            <a:endParaRPr sz="32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Google Shape;205;p11" title="download.png">
            <a:extLst>
              <a:ext uri="{FF2B5EF4-FFF2-40B4-BE49-F238E27FC236}">
                <a16:creationId xmlns:a16="http://schemas.microsoft.com/office/drawing/2014/main" id="{98FC1501-ACA3-687C-B9B3-2F926745D5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5073ae30c_0_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  <a:endParaRPr dirty="0"/>
          </a:p>
        </p:txBody>
      </p:sp>
      <p:sp>
        <p:nvSpPr>
          <p:cNvPr id="173" name="Google Shape;173;g305073ae30c_0_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75" name="Google Shape;175;g305073ae30c_0_43"/>
          <p:cNvSpPr txBox="1">
            <a:spLocks noGrp="1"/>
          </p:cNvSpPr>
          <p:nvPr>
            <p:ph type="ctrTitle"/>
          </p:nvPr>
        </p:nvSpPr>
        <p:spPr>
          <a:xfrm>
            <a:off x="3453319" y="606137"/>
            <a:ext cx="5282119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endParaRPr sz="32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32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Live Application + Test</a:t>
            </a:r>
            <a:endParaRPr sz="32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g305073ae30c_0_43"/>
          <p:cNvSpPr txBox="1"/>
          <p:nvPr/>
        </p:nvSpPr>
        <p:spPr>
          <a:xfrm>
            <a:off x="441676" y="1102498"/>
            <a:ext cx="6678972" cy="437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Status: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Ready for Deployment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Final visuals and metrics have been validated and optimized for performance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Data Coverage: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b="1" dirty="0">
                <a:latin typeface="+mn-lt"/>
                <a:ea typeface="Times New Roman"/>
                <a:cs typeface="Times New Roman"/>
                <a:sym typeface="Times New Roman"/>
              </a:rPr>
              <a:t>Sales: </a:t>
            </a: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$2.26M total, analysed by month, sub-category, and customer segment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b="1" dirty="0">
                <a:latin typeface="+mn-lt"/>
                <a:ea typeface="Times New Roman"/>
                <a:cs typeface="Times New Roman"/>
                <a:sym typeface="Times New Roman"/>
              </a:rPr>
              <a:t>Orders: </a:t>
            </a: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9,800 total transactions, broken down by year, region, and product category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Testing Performed: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Unit Testing: Ensured accuracy of all DAX measures (e.g.,, profit, rankings)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Integration Testing: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Verified that slicers (Month &amp; Sub-category) correctly update all related visuals and KPI cards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  <a:ea typeface="Times New Roman"/>
                <a:cs typeface="Times New Roman"/>
                <a:sym typeface="Times New Roman"/>
              </a:rPr>
              <a:t>The dashboard is fully interactive, responsive, and aligned with business analysis goals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Google Shape;205;p11" title="download.png">
            <a:extLst>
              <a:ext uri="{FF2B5EF4-FFF2-40B4-BE49-F238E27FC236}">
                <a16:creationId xmlns:a16="http://schemas.microsoft.com/office/drawing/2014/main" id="{4C93135F-6026-98A1-EDFC-2FA28FF0F7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E4405C9-163A-68AA-54DE-15CCC377CE5C}"/>
              </a:ext>
            </a:extLst>
          </p:cNvPr>
          <p:cNvGrpSpPr/>
          <p:nvPr/>
        </p:nvGrpSpPr>
        <p:grpSpPr>
          <a:xfrm>
            <a:off x="8467676" y="1527975"/>
            <a:ext cx="2743200" cy="2810561"/>
            <a:chOff x="9387191" y="1616950"/>
            <a:chExt cx="2804808" cy="277182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CD97614-794C-DE65-41FB-0ED2496DF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191" y="1616950"/>
              <a:ext cx="2804808" cy="277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head with a dollar sign inside">
              <a:extLst>
                <a:ext uri="{FF2B5EF4-FFF2-40B4-BE49-F238E27FC236}">
                  <a16:creationId xmlns:a16="http://schemas.microsoft.com/office/drawing/2014/main" id="{18DB19D1-7285-B8AC-B218-591214F41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2981" y="1670985"/>
              <a:ext cx="2637290" cy="2605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5073ae30c_0_24"/>
          <p:cNvSpPr txBox="1">
            <a:spLocks noGrp="1"/>
          </p:cNvSpPr>
          <p:nvPr>
            <p:ph type="subTitle" idx="1"/>
          </p:nvPr>
        </p:nvSpPr>
        <p:spPr>
          <a:xfrm>
            <a:off x="319650" y="1209275"/>
            <a:ext cx="7141465" cy="236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Project Deliverables</a:t>
            </a:r>
            <a:endParaRPr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2545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Python Notebook (Data cleaning and visualizations )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2545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SQL Queries 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2545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Documentation 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2545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Presentation 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2545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Dashboard </a:t>
            </a:r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arenR"/>
            </a:pPr>
            <a:endParaRPr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Project Timeline </a:t>
            </a:r>
            <a:endParaRPr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g305073ae30c_0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</a:p>
        </p:txBody>
      </p:sp>
      <p:sp>
        <p:nvSpPr>
          <p:cNvPr id="185" name="Google Shape;185;g305073ae30c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87" name="Google Shape;187;g305073ae30c_0_24" title="Screenshot 2025-05-08 2133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50" y="3340925"/>
            <a:ext cx="9124000" cy="28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5;p11" title="download.png">
            <a:extLst>
              <a:ext uri="{FF2B5EF4-FFF2-40B4-BE49-F238E27FC236}">
                <a16:creationId xmlns:a16="http://schemas.microsoft.com/office/drawing/2014/main" id="{90A49676-AFEF-3993-BA94-7B74DBED89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5073ae30c_0_0"/>
          <p:cNvSpPr txBox="1">
            <a:spLocks noGrp="1"/>
          </p:cNvSpPr>
          <p:nvPr>
            <p:ph type="subTitle" idx="1"/>
          </p:nvPr>
        </p:nvSpPr>
        <p:spPr>
          <a:xfrm>
            <a:off x="319650" y="1209276"/>
            <a:ext cx="5118112" cy="380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8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7954"/>
              </a:buClr>
              <a:buSzPts val="2200"/>
            </a:pPr>
            <a:endParaRPr lang="en-US"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88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7954"/>
              </a:buClr>
              <a:buSzPts val="2200"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Project Team &amp; Responsibilities</a:t>
            </a:r>
            <a:endParaRPr sz="1600" b="1" dirty="0">
              <a:solidFill>
                <a:srgbClr val="047954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191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Tarek Omar : Python Notebook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1910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Yassin Ahmed : SQL Queries </a:t>
            </a:r>
            <a:endParaRPr sz="16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1910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Retaj Yasser : Dashboard (Power BI)</a:t>
            </a:r>
          </a:p>
          <a:p>
            <a:pPr marL="41910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Eman Abdelrahim: Preprocessing (Power BI)</a:t>
            </a:r>
          </a:p>
          <a:p>
            <a:pPr marL="13335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0000"/>
            </a:pPr>
            <a:r>
              <a:rPr lang="en-US" sz="1600" b="1" dirty="0">
                <a:solidFill>
                  <a:srgbClr val="047954"/>
                </a:solidFill>
                <a:latin typeface="+mn-lt"/>
                <a:ea typeface="Times New Roman"/>
                <a:cs typeface="Times New Roman"/>
                <a:sym typeface="Times New Roman"/>
              </a:rPr>
              <a:t>Collaboration Methods</a:t>
            </a:r>
          </a:p>
          <a:p>
            <a:pPr marL="419100" indent="-285750" algn="l"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</a:rPr>
              <a:t>Weekly Meetings</a:t>
            </a:r>
          </a:p>
          <a:p>
            <a:pPr marL="419100" indent="-285750" algn="l"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Times New Roman"/>
                <a:cs typeface="Times New Roman"/>
                <a:sym typeface="Times New Roman"/>
                <a:hlinkClick r:id="rId3"/>
              </a:rPr>
              <a:t>Notion</a:t>
            </a:r>
            <a:endParaRPr lang="en-US" sz="16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g305073ae30c_0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17/5/2025</a:t>
            </a:r>
          </a:p>
        </p:txBody>
      </p:sp>
      <p:sp>
        <p:nvSpPr>
          <p:cNvPr id="194" name="Google Shape;194;g305073ae30c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96" name="Google Shape;196;g305073ae30c_0_0" title="Digital presentation-amico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9475" y="1089468"/>
            <a:ext cx="3502700" cy="330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5;p11" title="download.png">
            <a:extLst>
              <a:ext uri="{FF2B5EF4-FFF2-40B4-BE49-F238E27FC236}">
                <a16:creationId xmlns:a16="http://schemas.microsoft.com/office/drawing/2014/main" id="{0F6A0E0C-559A-68E6-5B3F-DA7738ED32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4BD50-4ADD-2BBF-4BA7-3DA35D067540}"/>
              </a:ext>
            </a:extLst>
          </p:cNvPr>
          <p:cNvSpPr txBox="1"/>
          <p:nvPr/>
        </p:nvSpPr>
        <p:spPr>
          <a:xfrm>
            <a:off x="4649820" y="553912"/>
            <a:ext cx="2363823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Calibri"/>
              <a:buNone/>
              <a:tabLst/>
              <a:defRPr/>
            </a:pPr>
            <a:r>
              <a:rPr lang="en-US" sz="3200" b="1" dirty="0">
                <a:solidFill>
                  <a:srgbClr val="047954"/>
                </a:solidFill>
                <a:ea typeface="Times New Roman"/>
                <a:cs typeface="Times New Roman"/>
                <a:sym typeface="Times New Roman"/>
              </a:rPr>
              <a:t>Our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Arial"/>
                <a:ea typeface="Times New Roman"/>
                <a:cs typeface="Times New Roman"/>
                <a:sym typeface="Times New Roman"/>
              </a:rPr>
              <a:t>Team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670</Words>
  <Application>Microsoft Office PowerPoint</Application>
  <PresentationFormat>Widescreen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Store Sales Analysis</vt:lpstr>
      <vt:lpstr>Project Idea</vt:lpstr>
      <vt:lpstr>Project Wireframe </vt:lpstr>
      <vt:lpstr>End Users + Features</vt:lpstr>
      <vt:lpstr>Data Structure</vt:lpstr>
      <vt:lpstr>PowerPoint Presentation</vt:lpstr>
      <vt:lpstr> Live Application + Test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SAMA</dc:creator>
  <cp:lastModifiedBy>student3</cp:lastModifiedBy>
  <cp:revision>4</cp:revision>
  <dcterms:created xsi:type="dcterms:W3CDTF">2024-03-14T10:03:54Z</dcterms:created>
  <dcterms:modified xsi:type="dcterms:W3CDTF">2025-05-17T11:47:11Z</dcterms:modified>
</cp:coreProperties>
</file>